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8675"/>
    <a:srgbClr val="C5B1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2730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74B8-E739-4AD1-A79C-BB1E22EC3233}" type="datetimeFigureOut">
              <a:rPr lang="tr-TR" smtClean="0"/>
              <a:t>4.10.2024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BF30-15D1-4D20-8B20-3E14BEF757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848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74B8-E739-4AD1-A79C-BB1E22EC3233}" type="datetimeFigureOut">
              <a:rPr lang="tr-TR" smtClean="0"/>
              <a:t>4.10.2024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BF30-15D1-4D20-8B20-3E14BEF757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653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74B8-E739-4AD1-A79C-BB1E22EC3233}" type="datetimeFigureOut">
              <a:rPr lang="tr-TR" smtClean="0"/>
              <a:t>4.10.2024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BF30-15D1-4D20-8B20-3E14BEF757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551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74B8-E739-4AD1-A79C-BB1E22EC3233}" type="datetimeFigureOut">
              <a:rPr lang="tr-TR" smtClean="0"/>
              <a:t>4.10.2024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BF30-15D1-4D20-8B20-3E14BEF757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421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>
                    <a:tint val="82000"/>
                  </a:schemeClr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82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82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74B8-E739-4AD1-A79C-BB1E22EC3233}" type="datetimeFigureOut">
              <a:rPr lang="tr-TR" smtClean="0"/>
              <a:t>4.10.2024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BF30-15D1-4D20-8B20-3E14BEF757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140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74B8-E739-4AD1-A79C-BB1E22EC3233}" type="datetimeFigureOut">
              <a:rPr lang="tr-TR" smtClean="0"/>
              <a:t>4.10.2024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BF30-15D1-4D20-8B20-3E14BEF757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716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74B8-E739-4AD1-A79C-BB1E22EC3233}" type="datetimeFigureOut">
              <a:rPr lang="tr-TR" smtClean="0"/>
              <a:t>4.10.2024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BF30-15D1-4D20-8B20-3E14BEF757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786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74B8-E739-4AD1-A79C-BB1E22EC3233}" type="datetimeFigureOut">
              <a:rPr lang="tr-TR" smtClean="0"/>
              <a:t>4.10.2024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BF30-15D1-4D20-8B20-3E14BEF757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482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74B8-E739-4AD1-A79C-BB1E22EC3233}" type="datetimeFigureOut">
              <a:rPr lang="tr-TR" smtClean="0"/>
              <a:t>4.10.2024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BF30-15D1-4D20-8B20-3E14BEF757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247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74B8-E739-4AD1-A79C-BB1E22EC3233}" type="datetimeFigureOut">
              <a:rPr lang="tr-TR" smtClean="0"/>
              <a:t>4.10.2024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BF30-15D1-4D20-8B20-3E14BEF757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500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74B8-E739-4AD1-A79C-BB1E22EC3233}" type="datetimeFigureOut">
              <a:rPr lang="tr-TR" smtClean="0"/>
              <a:t>4.10.2024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BF30-15D1-4D20-8B20-3E14BEF757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992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C774B8-E739-4AD1-A79C-BB1E22EC3233}" type="datetimeFigureOut">
              <a:rPr lang="tr-TR" smtClean="0"/>
              <a:t>4.10.2024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F8BF30-15D1-4D20-8B20-3E14BEF757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634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5787A5D3-AC74-EEF7-82AF-92CE2AF0B192}"/>
              </a:ext>
            </a:extLst>
          </p:cNvPr>
          <p:cNvSpPr txBox="1"/>
          <p:nvPr/>
        </p:nvSpPr>
        <p:spPr>
          <a:xfrm>
            <a:off x="-1" y="862458"/>
            <a:ext cx="25199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BİLDİRİ BAŞLIĞI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C962A85-9825-76D4-6E2C-1A929AC26700}"/>
              </a:ext>
            </a:extLst>
          </p:cNvPr>
          <p:cNvSpPr txBox="1"/>
          <p:nvPr/>
        </p:nvSpPr>
        <p:spPr>
          <a:xfrm>
            <a:off x="-1" y="1693398"/>
            <a:ext cx="25199975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Adı SOYADI </a:t>
            </a:r>
            <a:r>
              <a:rPr lang="tr-TR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1,*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Adı SOYADI </a:t>
            </a:r>
            <a:r>
              <a:rPr lang="tr-TR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3EAB54B-D604-5CE2-4370-228054591942}"/>
              </a:ext>
            </a:extLst>
          </p:cNvPr>
          <p:cNvSpPr txBox="1"/>
          <p:nvPr/>
        </p:nvSpPr>
        <p:spPr>
          <a:xfrm>
            <a:off x="-1" y="2252147"/>
            <a:ext cx="2519997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33"/>
              </a:spcAft>
            </a:pPr>
            <a:r>
              <a:rPr lang="tr-T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Ege Üniversitesi, Bergama Meslek Yüksekokulu, İzmir/ Türkiye  ORCID: 1111-1111-1111-1111</a:t>
            </a:r>
          </a:p>
          <a:p>
            <a:pPr algn="ctr">
              <a:spcAft>
                <a:spcPts val="933"/>
              </a:spcAft>
            </a:pPr>
            <a:r>
              <a:rPr lang="tr-T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Ege Üniversitesi, Bergama Meslek Yüksekokulu, İzmir / Türkiye  ORCID: 1111-1111-1111-1111</a:t>
            </a:r>
          </a:p>
          <a:p>
            <a:pPr algn="ctr">
              <a:spcAft>
                <a:spcPts val="933"/>
              </a:spcAft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*Sorumlu Yazar : aaaaa@amail.com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AC61BCF-89A1-3DF5-DD28-81B9A33C8767}"/>
              </a:ext>
            </a:extLst>
          </p:cNvPr>
          <p:cNvSpPr txBox="1"/>
          <p:nvPr/>
        </p:nvSpPr>
        <p:spPr>
          <a:xfrm>
            <a:off x="208673" y="5704805"/>
            <a:ext cx="12173999" cy="7362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GİRİŞ</a:t>
            </a:r>
          </a:p>
          <a:p>
            <a:pPr algn="just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endParaRPr kumimoji="0" lang="tr-T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/>
            <a:endParaRPr lang="tr-TR" sz="155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28A7CAF-A24D-3D65-808C-D9B79E7FD171}"/>
              </a:ext>
            </a:extLst>
          </p:cNvPr>
          <p:cNvSpPr txBox="1"/>
          <p:nvPr/>
        </p:nvSpPr>
        <p:spPr>
          <a:xfrm>
            <a:off x="208673" y="12786237"/>
            <a:ext cx="12173999" cy="2023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MATERYAL ve YÖNTEM </a:t>
            </a:r>
          </a:p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55610">
              <a:defRPr/>
            </a:pP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endParaRPr lang="tr-T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55610">
              <a:defRPr/>
            </a:pP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endParaRPr lang="tr-T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55610">
              <a:defRPr/>
            </a:pP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endParaRPr lang="tr-T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355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355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/>
            <a:endParaRPr lang="tr-TR" sz="2489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A9AC5B4-E82C-27EB-67E5-039D5F7DBB48}"/>
              </a:ext>
            </a:extLst>
          </p:cNvPr>
          <p:cNvSpPr txBox="1"/>
          <p:nvPr/>
        </p:nvSpPr>
        <p:spPr>
          <a:xfrm>
            <a:off x="1026570" y="35461688"/>
            <a:ext cx="1029594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 1.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1385635A-312D-8EED-F2BC-09D70B2CC5F9}"/>
              </a:ext>
            </a:extLst>
          </p:cNvPr>
          <p:cNvSpPr txBox="1"/>
          <p:nvPr/>
        </p:nvSpPr>
        <p:spPr>
          <a:xfrm>
            <a:off x="12780616" y="5671584"/>
            <a:ext cx="12173999" cy="9041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BULGULAR VE TARTIŞMA</a:t>
            </a:r>
          </a:p>
          <a:p>
            <a:pPr algn="just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endParaRPr lang="tr-T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55610">
              <a:defRPr/>
            </a:pP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endParaRPr lang="tr-T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355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endParaRPr kumimoji="0" lang="tr-T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355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endParaRPr kumimoji="0" lang="tr-T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355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endParaRPr kumimoji="0" lang="tr-T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/>
            <a:endParaRPr lang="tr-TR" sz="2956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956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956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o 11">
            <a:extLst>
              <a:ext uri="{FF2B5EF4-FFF2-40B4-BE49-F238E27FC236}">
                <a16:creationId xmlns:a16="http://schemas.microsoft.com/office/drawing/2014/main" id="{2583AC8C-9424-8163-9FF5-52CC03513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83175"/>
              </p:ext>
            </p:extLst>
          </p:nvPr>
        </p:nvGraphicFramePr>
        <p:xfrm>
          <a:off x="12856356" y="13859232"/>
          <a:ext cx="12174001" cy="16560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39143">
                  <a:extLst>
                    <a:ext uri="{9D8B030D-6E8A-4147-A177-3AD203B41FA5}">
                      <a16:colId xmlns:a16="http://schemas.microsoft.com/office/drawing/2014/main" val="3502638008"/>
                    </a:ext>
                  </a:extLst>
                </a:gridCol>
                <a:gridCol w="1739143">
                  <a:extLst>
                    <a:ext uri="{9D8B030D-6E8A-4147-A177-3AD203B41FA5}">
                      <a16:colId xmlns:a16="http://schemas.microsoft.com/office/drawing/2014/main" val="924196951"/>
                    </a:ext>
                  </a:extLst>
                </a:gridCol>
                <a:gridCol w="1739143">
                  <a:extLst>
                    <a:ext uri="{9D8B030D-6E8A-4147-A177-3AD203B41FA5}">
                      <a16:colId xmlns:a16="http://schemas.microsoft.com/office/drawing/2014/main" val="1788268972"/>
                    </a:ext>
                  </a:extLst>
                </a:gridCol>
                <a:gridCol w="1739143">
                  <a:extLst>
                    <a:ext uri="{9D8B030D-6E8A-4147-A177-3AD203B41FA5}">
                      <a16:colId xmlns:a16="http://schemas.microsoft.com/office/drawing/2014/main" val="4285865348"/>
                    </a:ext>
                  </a:extLst>
                </a:gridCol>
                <a:gridCol w="1739143">
                  <a:extLst>
                    <a:ext uri="{9D8B030D-6E8A-4147-A177-3AD203B41FA5}">
                      <a16:colId xmlns:a16="http://schemas.microsoft.com/office/drawing/2014/main" val="281168931"/>
                    </a:ext>
                  </a:extLst>
                </a:gridCol>
                <a:gridCol w="1739143">
                  <a:extLst>
                    <a:ext uri="{9D8B030D-6E8A-4147-A177-3AD203B41FA5}">
                      <a16:colId xmlns:a16="http://schemas.microsoft.com/office/drawing/2014/main" val="1207780508"/>
                    </a:ext>
                  </a:extLst>
                </a:gridCol>
                <a:gridCol w="1739143">
                  <a:extLst>
                    <a:ext uri="{9D8B030D-6E8A-4147-A177-3AD203B41FA5}">
                      <a16:colId xmlns:a16="http://schemas.microsoft.com/office/drawing/2014/main" val="1633263634"/>
                    </a:ext>
                  </a:extLst>
                </a:gridCol>
              </a:tblGrid>
              <a:tr h="545265"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AAAAA</a:t>
                      </a:r>
                    </a:p>
                  </a:txBody>
                  <a:tcPr marL="71121" marR="71121" marT="35561" marB="35561">
                    <a:solidFill>
                      <a:srgbClr val="C5B1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AAAAA</a:t>
                      </a:r>
                    </a:p>
                    <a:p>
                      <a:pPr marL="0" algn="l" defTabSz="3239902" rtl="0" eaLnBrk="1" latinLnBrk="0" hangingPunct="1"/>
                      <a:endParaRPr lang="tr-TR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121" marR="71121" marT="35561" marB="35561">
                    <a:solidFill>
                      <a:srgbClr val="C5B1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AAAAA</a:t>
                      </a:r>
                    </a:p>
                    <a:p>
                      <a:pPr marL="0" algn="l" defTabSz="3239902" rtl="0" eaLnBrk="1" latinLnBrk="0" hangingPunct="1"/>
                      <a:endParaRPr lang="tr-TR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121" marR="71121" marT="35561" marB="35561">
                    <a:solidFill>
                      <a:srgbClr val="C5B1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AAAAA</a:t>
                      </a:r>
                    </a:p>
                    <a:p>
                      <a:pPr marL="0" algn="l" defTabSz="3239902" rtl="0" eaLnBrk="1" latinLnBrk="0" hangingPunct="1"/>
                      <a:endParaRPr lang="tr-TR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121" marR="71121" marT="35561" marB="35561">
                    <a:solidFill>
                      <a:srgbClr val="C5B1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AAAAA</a:t>
                      </a:r>
                    </a:p>
                    <a:p>
                      <a:pPr marL="0" algn="l" defTabSz="3239902" rtl="0" eaLnBrk="1" latinLnBrk="0" hangingPunct="1"/>
                      <a:endParaRPr lang="tr-TR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121" marR="71121" marT="35561" marB="35561">
                    <a:solidFill>
                      <a:srgbClr val="C5B1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AAAAA</a:t>
                      </a:r>
                    </a:p>
                    <a:p>
                      <a:pPr marL="0" algn="l" defTabSz="3239902" rtl="0" eaLnBrk="1" latinLnBrk="0" hangingPunct="1"/>
                      <a:endParaRPr lang="tr-TR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121" marR="71121" marT="35561" marB="35561">
                    <a:solidFill>
                      <a:srgbClr val="C5B1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AAAAA</a:t>
                      </a:r>
                    </a:p>
                    <a:p>
                      <a:pPr marL="0" algn="l" defTabSz="3239902" rtl="0" eaLnBrk="1" latinLnBrk="0" hangingPunct="1"/>
                      <a:endParaRPr lang="tr-TR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121" marR="71121" marT="35561" marB="35561">
                    <a:solidFill>
                      <a:srgbClr val="C5B1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150348"/>
                  </a:ext>
                </a:extLst>
              </a:tr>
              <a:tr h="308193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AAAAA</a:t>
                      </a:r>
                    </a:p>
                  </a:txBody>
                  <a:tcPr marL="71121" marR="71121" marT="35561" marB="35561">
                    <a:solidFill>
                      <a:srgbClr val="9986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AAAAA</a:t>
                      </a:r>
                    </a:p>
                  </a:txBody>
                  <a:tcPr marL="71121" marR="71121" marT="35561" marB="35561"/>
                </a:tc>
                <a:tc>
                  <a:txBody>
                    <a:bodyPr/>
                    <a:lstStyle/>
                    <a:p>
                      <a:pPr marL="0" marR="0" lvl="0" indent="0" algn="l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AAAAA</a:t>
                      </a:r>
                    </a:p>
                  </a:txBody>
                  <a:tcPr marL="71121" marR="71121" marT="35561" marB="35561"/>
                </a:tc>
                <a:tc>
                  <a:txBody>
                    <a:bodyPr/>
                    <a:lstStyle/>
                    <a:p>
                      <a:pPr marL="0" marR="0" lvl="0" indent="0" algn="l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AAAAA</a:t>
                      </a:r>
                    </a:p>
                  </a:txBody>
                  <a:tcPr marL="71121" marR="71121" marT="35561" marB="35561"/>
                </a:tc>
                <a:tc>
                  <a:txBody>
                    <a:bodyPr/>
                    <a:lstStyle/>
                    <a:p>
                      <a:pPr marL="0" marR="0" lvl="0" indent="0" algn="l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AAAAA</a:t>
                      </a:r>
                    </a:p>
                  </a:txBody>
                  <a:tcPr marL="71121" marR="71121" marT="35561" marB="35561"/>
                </a:tc>
                <a:tc>
                  <a:txBody>
                    <a:bodyPr/>
                    <a:lstStyle/>
                    <a:p>
                      <a:pPr marL="0" marR="0" lvl="0" indent="0" algn="l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AAAAA</a:t>
                      </a:r>
                    </a:p>
                  </a:txBody>
                  <a:tcPr marL="71121" marR="71121" marT="35561" marB="35561"/>
                </a:tc>
                <a:tc>
                  <a:txBody>
                    <a:bodyPr/>
                    <a:lstStyle/>
                    <a:p>
                      <a:pPr marL="0" marR="0" lvl="0" indent="0" algn="l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AAAAA</a:t>
                      </a:r>
                    </a:p>
                  </a:txBody>
                  <a:tcPr marL="71121" marR="71121" marT="35561" marB="35561"/>
                </a:tc>
                <a:extLst>
                  <a:ext uri="{0D108BD9-81ED-4DB2-BD59-A6C34878D82A}">
                    <a16:rowId xmlns:a16="http://schemas.microsoft.com/office/drawing/2014/main" val="1702624413"/>
                  </a:ext>
                </a:extLst>
              </a:tr>
              <a:tr h="308193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AAAAA</a:t>
                      </a:r>
                    </a:p>
                  </a:txBody>
                  <a:tcPr marL="71121" marR="71121" marT="35561" marB="35561">
                    <a:solidFill>
                      <a:srgbClr val="9986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AAAAA</a:t>
                      </a:r>
                    </a:p>
                  </a:txBody>
                  <a:tcPr marL="71121" marR="71121" marT="35561" marB="35561"/>
                </a:tc>
                <a:tc>
                  <a:txBody>
                    <a:bodyPr/>
                    <a:lstStyle/>
                    <a:p>
                      <a:pPr marL="0" marR="0" lvl="0" indent="0" algn="l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AAAAA</a:t>
                      </a:r>
                    </a:p>
                  </a:txBody>
                  <a:tcPr marL="71121" marR="71121" marT="35561" marB="35561"/>
                </a:tc>
                <a:tc>
                  <a:txBody>
                    <a:bodyPr/>
                    <a:lstStyle/>
                    <a:p>
                      <a:pPr marL="0" marR="0" lvl="0" indent="0" algn="l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AAAAA</a:t>
                      </a:r>
                    </a:p>
                  </a:txBody>
                  <a:tcPr marL="71121" marR="71121" marT="35561" marB="35561"/>
                </a:tc>
                <a:tc>
                  <a:txBody>
                    <a:bodyPr/>
                    <a:lstStyle/>
                    <a:p>
                      <a:pPr marL="0" marR="0" lvl="0" indent="0" algn="l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AAAAA</a:t>
                      </a:r>
                    </a:p>
                  </a:txBody>
                  <a:tcPr marL="71121" marR="71121" marT="35561" marB="35561"/>
                </a:tc>
                <a:tc>
                  <a:txBody>
                    <a:bodyPr/>
                    <a:lstStyle/>
                    <a:p>
                      <a:pPr marL="0" marR="0" lvl="0" indent="0" algn="l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AAAAA</a:t>
                      </a:r>
                    </a:p>
                  </a:txBody>
                  <a:tcPr marL="71121" marR="71121" marT="35561" marB="35561"/>
                </a:tc>
                <a:tc>
                  <a:txBody>
                    <a:bodyPr/>
                    <a:lstStyle/>
                    <a:p>
                      <a:pPr marL="0" marR="0" lvl="0" indent="0" algn="l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AAAAA</a:t>
                      </a:r>
                    </a:p>
                  </a:txBody>
                  <a:tcPr marL="71121" marR="71121" marT="35561" marB="35561"/>
                </a:tc>
                <a:extLst>
                  <a:ext uri="{0D108BD9-81ED-4DB2-BD59-A6C34878D82A}">
                    <a16:rowId xmlns:a16="http://schemas.microsoft.com/office/drawing/2014/main" val="2189605999"/>
                  </a:ext>
                </a:extLst>
              </a:tr>
              <a:tr h="308193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AAAAA</a:t>
                      </a:r>
                    </a:p>
                  </a:txBody>
                  <a:tcPr marL="71121" marR="71121" marT="35561" marB="35561">
                    <a:solidFill>
                      <a:srgbClr val="9986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AAAAA</a:t>
                      </a:r>
                    </a:p>
                  </a:txBody>
                  <a:tcPr marL="71121" marR="71121" marT="35561" marB="35561"/>
                </a:tc>
                <a:tc>
                  <a:txBody>
                    <a:bodyPr/>
                    <a:lstStyle/>
                    <a:p>
                      <a:pPr marL="0" marR="0" lvl="0" indent="0" algn="l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AAAAA</a:t>
                      </a:r>
                    </a:p>
                  </a:txBody>
                  <a:tcPr marL="71121" marR="71121" marT="35561" marB="35561"/>
                </a:tc>
                <a:tc>
                  <a:txBody>
                    <a:bodyPr/>
                    <a:lstStyle/>
                    <a:p>
                      <a:pPr marL="0" marR="0" lvl="0" indent="0" algn="l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AAAAA</a:t>
                      </a:r>
                    </a:p>
                  </a:txBody>
                  <a:tcPr marL="71121" marR="71121" marT="35561" marB="35561"/>
                </a:tc>
                <a:tc>
                  <a:txBody>
                    <a:bodyPr/>
                    <a:lstStyle/>
                    <a:p>
                      <a:pPr marL="0" marR="0" lvl="0" indent="0" algn="l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AAAAA</a:t>
                      </a:r>
                    </a:p>
                  </a:txBody>
                  <a:tcPr marL="71121" marR="71121" marT="35561" marB="35561"/>
                </a:tc>
                <a:tc>
                  <a:txBody>
                    <a:bodyPr/>
                    <a:lstStyle/>
                    <a:p>
                      <a:pPr marL="0" marR="0" lvl="0" indent="0" algn="l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AAAAA</a:t>
                      </a:r>
                    </a:p>
                  </a:txBody>
                  <a:tcPr marL="71121" marR="71121" marT="35561" marB="35561"/>
                </a:tc>
                <a:tc>
                  <a:txBody>
                    <a:bodyPr/>
                    <a:lstStyle/>
                    <a:p>
                      <a:pPr marL="0" marR="0" lvl="0" indent="0" algn="l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AAAAA</a:t>
                      </a:r>
                    </a:p>
                  </a:txBody>
                  <a:tcPr marL="71121" marR="71121" marT="35561" marB="35561"/>
                </a:tc>
                <a:extLst>
                  <a:ext uri="{0D108BD9-81ED-4DB2-BD59-A6C34878D82A}">
                    <a16:rowId xmlns:a16="http://schemas.microsoft.com/office/drawing/2014/main" val="836406094"/>
                  </a:ext>
                </a:extLst>
              </a:tr>
            </a:tbl>
          </a:graphicData>
        </a:graphic>
      </p:graphicFrame>
      <p:sp>
        <p:nvSpPr>
          <p:cNvPr id="13" name="Metin kutusu 12">
            <a:extLst>
              <a:ext uri="{FF2B5EF4-FFF2-40B4-BE49-F238E27FC236}">
                <a16:creationId xmlns:a16="http://schemas.microsoft.com/office/drawing/2014/main" id="{F01493DA-AF01-A64D-FC9B-DE4F693FD3D3}"/>
              </a:ext>
            </a:extLst>
          </p:cNvPr>
          <p:cNvSpPr txBox="1"/>
          <p:nvPr/>
        </p:nvSpPr>
        <p:spPr>
          <a:xfrm>
            <a:off x="13346393" y="13396237"/>
            <a:ext cx="1029594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Çizelge 1. </a:t>
            </a:r>
            <a:r>
              <a:rPr lang="tr-T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B21657B5-74D4-B746-C916-922A4D54766C}"/>
              </a:ext>
            </a:extLst>
          </p:cNvPr>
          <p:cNvSpPr txBox="1"/>
          <p:nvPr/>
        </p:nvSpPr>
        <p:spPr>
          <a:xfrm>
            <a:off x="12817301" y="15702922"/>
            <a:ext cx="12173999" cy="1429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SONUÇ </a:t>
            </a:r>
          </a:p>
          <a:p>
            <a:pPr algn="just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55610">
              <a:defRPr/>
            </a:pP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endParaRPr lang="tr-T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55610">
              <a:defRPr/>
            </a:pP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endParaRPr lang="tr-T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355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endParaRPr kumimoji="0" lang="tr-T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355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endParaRPr kumimoji="0" lang="tr-T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355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endParaRPr kumimoji="0" lang="tr-T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355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endParaRPr kumimoji="0" lang="tr-T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355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aaaaaa</a:t>
            </a:r>
            <a:endParaRPr kumimoji="0" lang="tr-T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/>
            <a:endParaRPr lang="tr-TR" sz="2956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956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956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0A6E2FFC-F756-032F-5CAB-6C47CBB4D9C4}"/>
              </a:ext>
            </a:extLst>
          </p:cNvPr>
          <p:cNvSpPr txBox="1"/>
          <p:nvPr/>
        </p:nvSpPr>
        <p:spPr>
          <a:xfrm>
            <a:off x="12780615" y="28650952"/>
            <a:ext cx="1217399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KAYNAKLAR</a:t>
            </a:r>
          </a:p>
          <a:p>
            <a:pPr>
              <a:defRPr/>
            </a:pP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Eren E, Pekşen A (2019) Türkiye’de kültür mantarı üretimi ve teknolojik gelişmeler. Mantar Dergisi 10:225–233</a:t>
            </a:r>
          </a:p>
          <a:p>
            <a:pPr>
              <a:defRPr/>
            </a:pP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Eren E,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Boztok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(2013) Farklı artık materyallerin 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Agaricus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bisporus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mantar üretiminde örtü toprağı olarak kullanılabilme 	olanakları. Iğdır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Fen Bilimleri Enstitüsü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Derg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3:9–16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Eren E, Pekşen A (2019) Türkiye’de kültür mantarı üretimi ve teknolojik gelişmeler. Mantar Dergisi 10:225–233</a:t>
            </a:r>
          </a:p>
          <a:p>
            <a:pPr>
              <a:defRPr/>
            </a:pP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Eren E,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Boztok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(2013) Farklı artık materyallerin 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Agaricus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bisporus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mantar üretiminde örtü toprağı olarak kullanılabilme 	olanakları. Iğdır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Fen Bilimleri Enstitüsü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Derg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3:9–16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Eren E, Pekşen A (2019) Türkiye’de kültür mantarı üretimi ve teknolojik gelişmeler. Mantar Dergisi 10:225–233</a:t>
            </a:r>
          </a:p>
          <a:p>
            <a:pPr>
              <a:defRPr/>
            </a:pP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Eren E,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Boztok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(2013) Farklı artık materyallerin 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Agaricus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bisporus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mantar üretiminde örtü toprağı olarak kullanılabilme 	olanakları. Iğdır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Fen Bilimleri Enstitüsü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Derg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3:9–16</a:t>
            </a:r>
          </a:p>
          <a:p>
            <a:pPr>
              <a:defRPr/>
            </a:pP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Eren E, Pekşen A (2019) Türkiye’de kültür mantarı üretimi ve teknolojik gelişmeler. Mantar Dergisi 10:225–233</a:t>
            </a:r>
          </a:p>
          <a:p>
            <a:pPr>
              <a:defRPr/>
            </a:pP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Eren E,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Boztok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(2013) Farklı artık materyallerin 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Agaricus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bisporus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mantar üretiminde örtü toprağı olarak kullanılabilme 	olanakları. Iğdır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Fen Bilimleri Enstitüsü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Derg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3:9–16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Eren E, Pekşen A (2019) Türkiye’de kültür mantarı üretimi ve teknolojik gelişmeler. Mantar Dergisi 10:225–233</a:t>
            </a:r>
          </a:p>
          <a:p>
            <a:pPr>
              <a:defRPr/>
            </a:pP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Eren E,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Boztok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(2013) Farklı artık materyallerin 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Agaricus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bisporus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mantar üretiminde örtü toprağı olarak kullanılabilme 	olanakları. Iğdır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Fen Bilimleri Enstitüsü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Derg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3:9–16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6CFA996B-6A13-8541-C734-3EDA7852085B}"/>
              </a:ext>
            </a:extLst>
          </p:cNvPr>
          <p:cNvSpPr txBox="1"/>
          <p:nvPr/>
        </p:nvSpPr>
        <p:spPr>
          <a:xfrm>
            <a:off x="18974683" y="862459"/>
            <a:ext cx="6225291" cy="2198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22" dirty="0">
                <a:solidFill>
                  <a:srgbClr val="FF0000"/>
                </a:solidFill>
              </a:rPr>
              <a:t>Sorumlu Yazarın Üniversite ve Fakülte Logosu</a:t>
            </a:r>
          </a:p>
          <a:p>
            <a:pPr algn="ctr"/>
            <a:r>
              <a:rPr lang="tr-TR" sz="3422" dirty="0">
                <a:solidFill>
                  <a:srgbClr val="FF0000"/>
                </a:solidFill>
              </a:rPr>
              <a:t>Ya da</a:t>
            </a:r>
          </a:p>
          <a:p>
            <a:pPr algn="ctr"/>
            <a:r>
              <a:rPr lang="tr-TR" sz="3422" dirty="0">
                <a:solidFill>
                  <a:srgbClr val="FF0000"/>
                </a:solidFill>
              </a:rPr>
              <a:t>Bakanlık ve Kurum Logosu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CA794069-E278-BB76-C681-5660F7396B8C}"/>
              </a:ext>
            </a:extLst>
          </p:cNvPr>
          <p:cNvSpPr txBox="1"/>
          <p:nvPr/>
        </p:nvSpPr>
        <p:spPr>
          <a:xfrm>
            <a:off x="208673" y="3534204"/>
            <a:ext cx="24854159" cy="2137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ÖZET</a:t>
            </a:r>
          </a:p>
          <a:p>
            <a:pPr algn="just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aaaaaa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Resim 10" descr="daire, simge, sembol, yazı tipi, logo içeren bir resim&#10;&#10;Açıklama otomatik olarak oluşturuldu">
            <a:extLst>
              <a:ext uri="{FF2B5EF4-FFF2-40B4-BE49-F238E27FC236}">
                <a16:creationId xmlns:a16="http://schemas.microsoft.com/office/drawing/2014/main" id="{E7233291-B0F6-BC03-8559-33C428EBC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9" y="928254"/>
            <a:ext cx="2198807" cy="2198807"/>
          </a:xfrm>
          <a:prstGeom prst="rect">
            <a:avLst/>
          </a:prstGeom>
        </p:spPr>
      </p:pic>
      <p:pic>
        <p:nvPicPr>
          <p:cNvPr id="18" name="Resim 17" descr="daire, logo, simge, sembol, ticari marka içeren bir resim&#10;&#10;Açıklama otomatik olarak oluşturuldu">
            <a:extLst>
              <a:ext uri="{FF2B5EF4-FFF2-40B4-BE49-F238E27FC236}">
                <a16:creationId xmlns:a16="http://schemas.microsoft.com/office/drawing/2014/main" id="{5512C1BB-B8DB-94F8-E3BF-CC448861F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206" y="928254"/>
            <a:ext cx="2198807" cy="2198807"/>
          </a:xfrm>
          <a:prstGeom prst="rect">
            <a:avLst/>
          </a:prstGeom>
        </p:spPr>
      </p:pic>
      <p:pic>
        <p:nvPicPr>
          <p:cNvPr id="21" name="Resim 20" descr="mantar, yenir mantar, şapkalı mantarlar, tıbbi amaçlı mantar içeren bir resim&#10;&#10;Açıklama otomatik olarak oluşturuldu">
            <a:extLst>
              <a:ext uri="{FF2B5EF4-FFF2-40B4-BE49-F238E27FC236}">
                <a16:creationId xmlns:a16="http://schemas.microsoft.com/office/drawing/2014/main" id="{3A81CAEB-DCF4-0B2C-EA29-89B6F5A12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4"/>
          <a:stretch/>
        </p:blipFill>
        <p:spPr>
          <a:xfrm>
            <a:off x="1405900" y="32831340"/>
            <a:ext cx="4134612" cy="2456101"/>
          </a:xfrm>
          <a:prstGeom prst="rect">
            <a:avLst/>
          </a:prstGeom>
        </p:spPr>
      </p:pic>
      <p:pic>
        <p:nvPicPr>
          <p:cNvPr id="23" name="Resim 22" descr="mantar, yenir mantar, tıbbi amaçlı mantar, Akdeniz'e özgü bir mantar cinsi içeren bir resim&#10;&#10;Açıklama otomatik olarak oluşturuldu">
            <a:extLst>
              <a:ext uri="{FF2B5EF4-FFF2-40B4-BE49-F238E27FC236}">
                <a16:creationId xmlns:a16="http://schemas.microsoft.com/office/drawing/2014/main" id="{6E750EB5-5183-A469-18E4-BA8117E608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6"/>
          <a:stretch/>
        </p:blipFill>
        <p:spPr>
          <a:xfrm>
            <a:off x="6174542" y="32834693"/>
            <a:ext cx="4134613" cy="245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86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eması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3127</Words>
  <Application>Microsoft Office PowerPoint</Application>
  <PresentationFormat>Özel</PresentationFormat>
  <Paragraphs>87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alp meral</dc:creator>
  <cp:lastModifiedBy>LEVENT TURKLER</cp:lastModifiedBy>
  <cp:revision>9</cp:revision>
  <dcterms:created xsi:type="dcterms:W3CDTF">2024-08-27T17:36:02Z</dcterms:created>
  <dcterms:modified xsi:type="dcterms:W3CDTF">2024-10-04T09:09:20Z</dcterms:modified>
</cp:coreProperties>
</file>